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2"/>
  </p:notesMasterIdLst>
  <p:sldIdLst>
    <p:sldId id="260" r:id="rId2"/>
    <p:sldId id="261" r:id="rId3"/>
    <p:sldId id="262" r:id="rId4"/>
    <p:sldId id="265" r:id="rId5"/>
    <p:sldId id="338" r:id="rId6"/>
    <p:sldId id="342" r:id="rId7"/>
    <p:sldId id="346" r:id="rId8"/>
    <p:sldId id="267" r:id="rId9"/>
    <p:sldId id="268" r:id="rId10"/>
    <p:sldId id="269" r:id="rId11"/>
    <p:sldId id="270" r:id="rId12"/>
    <p:sldId id="271" r:id="rId13"/>
    <p:sldId id="272" r:id="rId14"/>
    <p:sldId id="341" r:id="rId15"/>
    <p:sldId id="274" r:id="rId16"/>
    <p:sldId id="275" r:id="rId17"/>
    <p:sldId id="34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44" r:id="rId28"/>
    <p:sldId id="266" r:id="rId29"/>
    <p:sldId id="347" r:id="rId30"/>
    <p:sldId id="339" r:id="rId31"/>
    <p:sldId id="340" r:id="rId32"/>
    <p:sldId id="336" r:id="rId33"/>
    <p:sldId id="348" r:id="rId34"/>
    <p:sldId id="33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4" r:id="rId57"/>
    <p:sldId id="315" r:id="rId58"/>
    <p:sldId id="316" r:id="rId59"/>
    <p:sldId id="319" r:id="rId60"/>
    <p:sldId id="320" r:id="rId61"/>
    <p:sldId id="321" r:id="rId62"/>
    <p:sldId id="322" r:id="rId63"/>
    <p:sldId id="326" r:id="rId64"/>
    <p:sldId id="328" r:id="rId65"/>
    <p:sldId id="329" r:id="rId66"/>
    <p:sldId id="331" r:id="rId67"/>
    <p:sldId id="332" r:id="rId68"/>
    <p:sldId id="333" r:id="rId69"/>
    <p:sldId id="334" r:id="rId70"/>
    <p:sldId id="349" r:id="rId7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8" autoAdjust="0"/>
    <p:restoredTop sz="84288"/>
  </p:normalViewPr>
  <p:slideViewPr>
    <p:cSldViewPr snapToGrid="0" snapToObjects="1">
      <p:cViewPr varScale="1">
        <p:scale>
          <a:sx n="69" d="100"/>
          <a:sy n="69" d="100"/>
        </p:scale>
        <p:origin x="20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7C15E22-E647-ED40-B5B3-B9B4E353C89D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13492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9732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9455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212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8307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774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588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0636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0006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04067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627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CE4FF86-447F-154A-B7D4-4A4E2E9A3D65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8519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9843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32445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02203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2040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35949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8023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34204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2254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93566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61341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5451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531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64427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50108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83648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6711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73248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36952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64308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15441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4984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23831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870CEBC-3FC6-FD4F-9332-5F45C1205D78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25819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1696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398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435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52045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7136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78569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3036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99619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1856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81471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7957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7734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BAFE84-FB4B-0441-9D43-3D6344F8F9C4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01835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2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D9559C-BF20-D74B-BC86-53FC559EFA11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086871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872E825-FD75-804E-9092-5625A65142EF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198938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4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432250-EF0F-2E40-AF12-9E262E57BA5E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992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8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48FE69B-C6B0-5C42-87A7-EA50B1827F48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422957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38D5808-1CE5-8D4A-B887-327B89A78488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54736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AAEC2D-5622-B848-BD5D-F655C461EAC7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93350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DB4C471-19D7-7449-B9C4-0E8602501B58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6004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047137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74314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2988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00666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994632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51125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63873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5187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7702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8343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1749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96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30055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lint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://citeseerx.ist.psu.edu/viewdoc/summary?doi=10.1.1.56.184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.readthedocs.io/en/stabl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github.io/styleguide/pyguid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o57K7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#id46" TargetMode="External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illinger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257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master/numpy/__init__.py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/blob/master/sklearn/cluster/dbscan_.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Elements of Programming Style</a:t>
            </a:r>
          </a:p>
        </p:txBody>
      </p:sp>
      <p:sp>
        <p:nvSpPr>
          <p:cNvPr id="19458" name="Content Placeholder 5"/>
          <p:cNvSpPr>
            <a:spLocks noGrp="1"/>
          </p:cNvSpPr>
          <p:nvPr>
            <p:ph idx="1"/>
          </p:nvPr>
        </p:nvSpPr>
        <p:spPr bwMode="auto">
          <a:xfrm>
            <a:off x="3962400" y="1862253"/>
            <a:ext cx="472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>
                <a:ea typeface="ＭＳ Ｐゴシック" charset="-128"/>
              </a:rPr>
              <a:t>1974</a:t>
            </a:r>
          </a:p>
          <a:p>
            <a:r>
              <a:rPr lang="en-US" altLang="en-US" sz="2800">
                <a:ea typeface="ＭＳ Ｐゴシック" charset="-128"/>
              </a:rPr>
              <a:t>Doesn’t describe how to write programs</a:t>
            </a:r>
          </a:p>
          <a:p>
            <a:r>
              <a:rPr lang="en-US" altLang="en-US" sz="2800">
                <a:ea typeface="ＭＳ Ｐゴシック" charset="-128"/>
              </a:rPr>
              <a:t>Describes how to write efficient programs that can be read by computers </a:t>
            </a:r>
            <a:r>
              <a:rPr lang="en-US" altLang="en-US" sz="2800" u="sng">
                <a:ea typeface="ＭＳ Ｐゴシック" charset="-128"/>
              </a:rPr>
              <a:t>and people</a:t>
            </a:r>
          </a:p>
          <a:p>
            <a:r>
              <a:rPr lang="en-US" altLang="en-US" sz="2800">
                <a:ea typeface="ＭＳ Ｐゴシック" charset="-128"/>
              </a:rPr>
              <a:t>Why is it important that people can read your code?</a:t>
            </a:r>
          </a:p>
        </p:txBody>
      </p:sp>
      <p:pic>
        <p:nvPicPr>
          <p:cNvPr id="194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2253"/>
            <a:ext cx="2806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8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4648200"/>
            <a:ext cx="55626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25" y="2441408"/>
            <a:ext cx="4660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38862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201737"/>
            <a:ext cx="8318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5" y="2057400"/>
            <a:ext cx="3111500" cy="223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021" y="4877879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Equivalent, no specific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48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Maximum line length?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Coding lines? Keep it to 79 characters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show you the line position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E.g. vim, Sublime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&amp; doc strings?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72 characters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Why? My monitor is big!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Open two files side by side? History?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Some teams choose to use a different max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core library is 79/72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467100"/>
            <a:ext cx="2336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7440F-E16B-4BCF-83E5-7422DE8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13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should be grouped with a blank line separating each group in the following order: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Standard library imports</a:t>
            </a:r>
          </a:p>
          <a:p>
            <a:pPr lvl="3"/>
            <a:r>
              <a:rPr lang="en-US" altLang="en-US" dirty="0" err="1">
                <a:ea typeface="ＭＳ Ｐゴシック" charset="-128"/>
              </a:rPr>
              <a:t>os</a:t>
            </a:r>
            <a:r>
              <a:rPr lang="en-US" altLang="en-US" dirty="0">
                <a:ea typeface="ＭＳ Ｐゴシック" charset="-128"/>
              </a:rPr>
              <a:t>, sys, 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Related third party imports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m</a:t>
            </a:r>
            <a:r>
              <a:rPr lang="is-IS" altLang="en-US" dirty="0">
                <a:ea typeface="ＭＳ Ｐゴシック" charset="-128"/>
              </a:rPr>
              <a:t>atplotlib, seaborn, numpy, etc...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Local application / library specific imports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knn_utils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24" y="541515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wildcard 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Be explicit about namespaces when necessary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114675"/>
            <a:ext cx="5727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Programming Style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Why is it important that people can read your code? (SURF)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Sustainable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New version of Python (4.X)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Understandable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Is it doing what you claim?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Reusable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Can it be incorporated into a larger project?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Fixable</a:t>
            </a:r>
          </a:p>
        </p:txBody>
      </p:sp>
    </p:spTree>
    <p:extLst>
      <p:ext uri="{BB962C8B-B14F-4D97-AF65-F5344CB8AC3E}">
        <p14:creationId xmlns:p14="http://schemas.microsoft.com/office/powerpoint/2010/main" val="131833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should I use single?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should I use double?</a:t>
            </a:r>
          </a:p>
        </p:txBody>
      </p:sp>
    </p:spTree>
    <p:extLst>
      <p:ext uri="{BB962C8B-B14F-4D97-AF65-F5344CB8AC3E}">
        <p14:creationId xmlns:p14="http://schemas.microsoft.com/office/powerpoint/2010/main" val="210808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PEP8 has no recommendation about single vs.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Except for triple quotes strings, use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Multiline strings,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2911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trailing spaces at end of a line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 not pad ( [ { with spaces, e.g.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Do not pad before : ; ,    , e.g.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3155950"/>
            <a:ext cx="4076700" cy="54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237" y="4648200"/>
            <a:ext cx="52070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556260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else is wrong with the above?</a:t>
            </a:r>
          </a:p>
        </p:txBody>
      </p:sp>
    </p:spTree>
    <p:extLst>
      <p:ext uri="{BB962C8B-B14F-4D97-AF65-F5344CB8AC3E}">
        <p14:creationId xmlns:p14="http://schemas.microsoft.com/office/powerpoint/2010/main" val="29390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Always surround =, +=, -=, </a:t>
            </a:r>
            <a:r>
              <a:rPr lang="en-US" dirty="0"/>
              <a:t>== , &lt; , &gt; , != , &lt;&gt; , &lt;= , &gt;= , in , not in , is , is not, and, or, not with a single space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Having fun yet?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26418"/>
            <a:ext cx="28448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88038"/>
            <a:ext cx="330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Never surround = with a space as a function parameter argument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Really having fun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429000"/>
            <a:ext cx="4889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Compound statements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235200"/>
            <a:ext cx="6007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7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Remember this mess?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2544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0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Tools for style checking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142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Simplest is </a:t>
            </a:r>
            <a:r>
              <a:rPr lang="en-US" altLang="en-US" dirty="0" err="1">
                <a:latin typeface="Courier"/>
                <a:ea typeface="ＭＳ Ｐゴシック" charset="-128"/>
              </a:rPr>
              <a:t>pycodestyle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Formerly known as </a:t>
            </a:r>
            <a:r>
              <a:rPr lang="en-US" altLang="en-US" dirty="0">
                <a:latin typeface="Courier"/>
                <a:ea typeface="ＭＳ Ｐゴシック" charset="-128"/>
              </a:rPr>
              <a:t>pep8</a:t>
            </a:r>
            <a:endParaRPr lang="en-US" altLang="en-US" dirty="0">
              <a:latin typeface="+mj-lt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buNone/>
            </a:pP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Also see </a:t>
            </a:r>
            <a:r>
              <a:rPr lang="en-US" altLang="en-US" dirty="0">
                <a:latin typeface="Courier"/>
                <a:ea typeface="Calibri" charset="0"/>
                <a:cs typeface="Calibri" charset="0"/>
              </a:rPr>
              <a:t>flake8</a:t>
            </a:r>
          </a:p>
          <a:p>
            <a:pPr lvl="2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As above with additional code checks, e.g. are imports made or variables defined that aren’t used </a:t>
            </a:r>
          </a:p>
          <a:p>
            <a:pPr marL="914400" lvl="2" indent="0">
              <a:buNone/>
            </a:pP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install flake8</a:t>
            </a:r>
          </a:p>
          <a:p>
            <a:pPr lvl="2"/>
            <a:r>
              <a:rPr lang="en-US" altLang="en-US" sz="2600" dirty="0">
                <a:latin typeface="+mj-lt"/>
                <a:ea typeface="Courier New" charset="0"/>
                <a:cs typeface="Courier New" charset="0"/>
              </a:rPr>
              <a:t>Is basically a wrapper to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altLang="en-US" sz="2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2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Another tool and the one to use for HW4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pylint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en-US" altLang="en-US" dirty="0">
                <a:ea typeface="ＭＳ Ｐゴシック" charset="-128"/>
                <a:hlinkClick r:id="rId3"/>
              </a:rPr>
              <a:t>http://www.pylint.org</a:t>
            </a:r>
            <a:r>
              <a:rPr lang="en-US" altLang="en-US" dirty="0">
                <a:ea typeface="ＭＳ Ｐゴシック" charset="-128"/>
              </a:rPr>
              <a:t> 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Extends from a tool called </a:t>
            </a:r>
            <a:r>
              <a:rPr lang="en-US" altLang="en-US" i="1" dirty="0">
                <a:ea typeface="ＭＳ Ｐゴシック" charset="-128"/>
              </a:rPr>
              <a:t>lint</a:t>
            </a:r>
            <a:r>
              <a:rPr lang="en-US" altLang="en-US" dirty="0">
                <a:ea typeface="ＭＳ Ｐゴシック" charset="-128"/>
              </a:rPr>
              <a:t> introduced for C from Bell Labs in 1976</a:t>
            </a:r>
          </a:p>
          <a:p>
            <a:pPr marL="914400" lvl="2" indent="0">
              <a:buNone/>
            </a:pPr>
            <a:r>
              <a:rPr lang="en-US" altLang="en-US" sz="2000" dirty="0">
                <a:ea typeface="ＭＳ Ｐゴシック" charset="-128"/>
                <a:hlinkClick r:id="rId4"/>
              </a:rPr>
              <a:t>http://citeseerx.ist.psu.edu/viewdoc/summary?doi=10.1.1.56.1841</a:t>
            </a:r>
            <a:endParaRPr lang="en-US" altLang="en-US" sz="2000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</a:t>
            </a: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582760"/>
            <a:ext cx="5905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 additional tool I’m kind of meh on for learners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black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is-IS" altLang="en-US" dirty="0">
                <a:ea typeface="ＭＳ Ｐゴシック" charset="-128"/>
                <a:hlinkClick r:id="rId3"/>
              </a:rPr>
              <a:t>https://black.readthedocs.io/en/stable/</a:t>
            </a:r>
            <a:r>
              <a:rPr lang="is-IS" altLang="en-US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Black is a “pretty printer” or “formatter”</a:t>
            </a: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black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9DBE3-35F4-DF5C-D17E-DCFF6DDE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" y="4326903"/>
            <a:ext cx="5723696" cy="2377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944A5-1BFD-2048-0515-B11AAC76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66" y="4047620"/>
            <a:ext cx="4996834" cy="2810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A222A-5776-AD62-4184-CD20E0A593B8}"/>
              </a:ext>
            </a:extLst>
          </p:cNvPr>
          <p:cNvSpPr txBox="1"/>
          <p:nvPr/>
        </p:nvSpPr>
        <p:spPr>
          <a:xfrm>
            <a:off x="-27283" y="3983137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DFA48-7DB7-A4B9-6920-BE5766D26A27}"/>
              </a:ext>
            </a:extLst>
          </p:cNvPr>
          <p:cNvSpPr txBox="1"/>
          <p:nvPr/>
        </p:nvSpPr>
        <p:spPr>
          <a:xfrm>
            <a:off x="8471636" y="367828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6090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Style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It doesn’t change how the code works</a:t>
            </a:r>
          </a:p>
          <a:p>
            <a:r>
              <a:rPr lang="en-US" altLang="en-US" dirty="0">
                <a:ea typeface="ＭＳ Ｐゴシック" charset="-128"/>
              </a:rPr>
              <a:t>It makes the code a lot more approachable for the next person</a:t>
            </a: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598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How to use them?  Replace </a:t>
            </a:r>
            <a:r>
              <a:rPr lang="en-US" altLang="en-US" sz="2400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with tool…</a:t>
            </a:r>
            <a:endParaRPr lang="is-IS" altLang="en-US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&lt;filename.py&gt;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python_demo_1.py</a:t>
            </a:r>
          </a:p>
          <a:p>
            <a:pPr lvl="2"/>
            <a:endParaRPr lang="en-US" altLang="en-US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&lt;directory with .</a:t>
            </a:r>
            <a:r>
              <a:rPr lang="en-US" altLang="en-US" dirty="0" err="1">
                <a:latin typeface="Courier"/>
                <a:ea typeface="ＭＳ Ｐゴシック" charset="-128"/>
              </a:rPr>
              <a:t>py</a:t>
            </a:r>
            <a:r>
              <a:rPr lang="en-US" altLang="en-US" dirty="0">
                <a:latin typeface="Courier"/>
                <a:ea typeface="ＭＳ Ｐゴシック" charset="-128"/>
              </a:rPr>
              <a:t> files&gt;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 </a:t>
            </a:r>
            <a:r>
              <a:rPr lang="en-US" altLang="en-US" dirty="0" err="1">
                <a:latin typeface="Courier"/>
                <a:ea typeface="ＭＳ Ｐゴシック" charset="-128"/>
              </a:rPr>
              <a:t>mypackage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Getting’ some style</a:t>
            </a:r>
          </a:p>
        </p:txBody>
      </p:sp>
    </p:spTree>
    <p:extLst>
      <p:ext uri="{BB962C8B-B14F-4D97-AF65-F5344CB8AC3E}">
        <p14:creationId xmlns:p14="http://schemas.microsoft.com/office/powerpoint/2010/main" val="368591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Other ways to check your style: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support real time style checking!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Visual Studio Code (</a:t>
            </a:r>
            <a:r>
              <a:rPr lang="en-US" altLang="en-US" b="1" dirty="0">
                <a:ea typeface="ＭＳ Ｐゴシック" charset="-128"/>
              </a:rPr>
              <a:t>DEMO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Atom (</a:t>
            </a:r>
            <a:r>
              <a:rPr lang="en-US" altLang="en-US" b="1" dirty="0">
                <a:ea typeface="ＭＳ Ｐゴシック" charset="-128"/>
              </a:rPr>
              <a:t>discontinued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default Jupyter notebook setups </a:t>
            </a:r>
            <a:r>
              <a:rPr lang="en-US" altLang="en-US" b="1" dirty="0">
                <a:ea typeface="ＭＳ Ｐゴシック" charset="-128"/>
              </a:rPr>
              <a:t>do not </a:t>
            </a:r>
            <a:r>
              <a:rPr lang="en-US" altLang="en-US" dirty="0">
                <a:ea typeface="ＭＳ Ｐゴシック" charset="-128"/>
              </a:rPr>
              <a:t>offer style checking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Know  and use style until it becomes muscle memory!</a:t>
            </a:r>
            <a:endParaRPr lang="en-US" altLang="en-US" sz="1800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solidFill>
                  <a:srgbClr val="FF0000"/>
                </a:solidFill>
                <a:ea typeface="ＭＳ Ｐゴシック" charset="-128"/>
              </a:rPr>
              <a:t>Ask a friend</a:t>
            </a: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Ask a friend?</a:t>
            </a:r>
          </a:p>
        </p:txBody>
      </p:sp>
    </p:spTree>
    <p:extLst>
      <p:ext uri="{BB962C8B-B14F-4D97-AF65-F5344CB8AC3E}">
        <p14:creationId xmlns:p14="http://schemas.microsoft.com/office/powerpoint/2010/main" val="2489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Curl down the example file from the syllabus</a:t>
            </a:r>
            <a:endParaRPr lang="en-US" sz="2000" dirty="0">
              <a:latin typeface="Courier"/>
            </a:endParaRPr>
          </a:p>
          <a:p>
            <a:r>
              <a:rPr lang="en-US" dirty="0"/>
              <a:t>Try each tool, skipping </a:t>
            </a:r>
            <a:r>
              <a:rPr lang="en-US" sz="2600" dirty="0" err="1">
                <a:latin typeface="Courier"/>
              </a:rPr>
              <a:t>pycodestyle</a:t>
            </a:r>
            <a:r>
              <a:rPr lang="en-US" dirty="0"/>
              <a:t> for now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flake8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Look at the errors / warnings….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Courier"/>
              </a:rPr>
              <a:t>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Use your editor to fix the errors using </a:t>
            </a: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+mj-lt"/>
              </a:rPr>
              <a:t> as your guide. Try to get above 8/10.</a:t>
            </a:r>
          </a:p>
        </p:txBody>
      </p:sp>
    </p:spTree>
    <p:extLst>
      <p:ext uri="{BB962C8B-B14F-4D97-AF65-F5344CB8AC3E}">
        <p14:creationId xmlns:p14="http://schemas.microsoft.com/office/powerpoint/2010/main" val="373378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down the example file from the syllabus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python_demo_2.py</a:t>
            </a:r>
          </a:p>
          <a:p>
            <a:r>
              <a:rPr lang="en-US" dirty="0"/>
              <a:t>Now run black on the file,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black python_demo_2.py</a:t>
            </a:r>
          </a:p>
          <a:p>
            <a:r>
              <a:rPr lang="en-US" dirty="0"/>
              <a:t>Compare the two files,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diff python_demo_1.py python_demo_2.py</a:t>
            </a:r>
          </a:p>
        </p:txBody>
      </p:sp>
    </p:spTree>
    <p:extLst>
      <p:ext uri="{BB962C8B-B14F-4D97-AF65-F5344CB8AC3E}">
        <p14:creationId xmlns:p14="http://schemas.microsoft.com/office/powerpoint/2010/main" val="420646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C65F-4CC3-4F5D-B9D1-1BB77541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3766-B855-41B3-89B1-C37A091C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688995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Elements of Programming Style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4582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i="1" dirty="0">
                <a:ea typeface="ＭＳ Ｐゴシック" charset="-128"/>
              </a:rPr>
              <a:t>Choose variable names that won’t be confused.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How you name functions, classes, and variables can have a huge impact on readability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36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the following variable names: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Lower case L (l)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O (O)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I (I)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There are unacceptable, terrible, and awful.  Why?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1 and 0 in some fonts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each other (i.e. I and l)</a:t>
            </a:r>
          </a:p>
        </p:txBody>
      </p:sp>
    </p:spTree>
    <p:extLst>
      <p:ext uri="{BB962C8B-B14F-4D97-AF65-F5344CB8AC3E}">
        <p14:creationId xmlns:p14="http://schemas.microsoft.com/office/powerpoint/2010/main" val="13567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Module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OK if it helps with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Package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frowned upon and people will speak disparagingly behind your back if you use them</a:t>
            </a:r>
          </a:p>
        </p:txBody>
      </p:sp>
    </p:spTree>
    <p:extLst>
      <p:ext uri="{BB962C8B-B14F-4D97-AF65-F5344CB8AC3E}">
        <p14:creationId xmlns:p14="http://schemas.microsoft.com/office/powerpoint/2010/main" val="26612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Class names should be in </a:t>
            </a:r>
            <a:r>
              <a:rPr lang="en-US" altLang="en-US" dirty="0" err="1">
                <a:ea typeface="ＭＳ Ｐゴシック" charset="-128"/>
              </a:rPr>
              <a:t>CapWords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SoNamedBecauseItUsesCapsForFirstLetterInEachWord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Also known as </a:t>
            </a:r>
            <a:r>
              <a:rPr lang="en-US" altLang="en-US" dirty="0" err="1">
                <a:ea typeface="ＭＳ Ｐゴシック" charset="-128"/>
              </a:rPr>
              <a:t>CamelCase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Notice no underscore!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Much hate on the internet for</a:t>
            </a:r>
          </a:p>
          <a:p>
            <a:pPr marL="914400" lvl="2" indent="0">
              <a:buNone/>
            </a:pPr>
            <a:r>
              <a:rPr lang="en-US" altLang="en-US" dirty="0">
                <a:ea typeface="ＭＳ Ｐゴシック" charset="-128"/>
              </a:rPr>
              <a:t>			</a:t>
            </a:r>
            <a:r>
              <a:rPr lang="en-US" altLang="en-US" dirty="0" err="1">
                <a:ea typeface="ＭＳ Ｐゴシック" charset="-128"/>
              </a:rPr>
              <a:t>Camel_Case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946400"/>
            <a:ext cx="2743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Python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There isn’t only one ‘style’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common: PEP8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Enhancement Proposal #8</a:t>
            </a:r>
          </a:p>
          <a:p>
            <a:pPr lvl="2"/>
            <a:r>
              <a:rPr lang="en-US" altLang="en-US" dirty="0">
                <a:latin typeface="+mj-lt"/>
                <a:ea typeface="Courier New" charset="0"/>
                <a:cs typeface="Courier New" charset="0"/>
                <a:hlinkClick r:id="rId3"/>
              </a:rPr>
              <a:t>https://www.python.org/dev/peps/pep-0008/</a:t>
            </a:r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2"/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Google Python Style Guide</a:t>
            </a:r>
          </a:p>
          <a:p>
            <a:pPr lvl="2"/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Python is the main dynamic language used at Google. This style guide is a list of dos and don’ts for Python programs.</a:t>
            </a:r>
            <a:endParaRPr lang="en-US" i="1" dirty="0"/>
          </a:p>
          <a:p>
            <a:pPr lvl="2"/>
            <a:r>
              <a:rPr lang="en-US" altLang="en-US" dirty="0">
                <a:ea typeface="ＭＳ Ｐゴシック" charset="-128"/>
              </a:rPr>
              <a:t>“More complete” PEP8</a:t>
            </a:r>
          </a:p>
          <a:p>
            <a:pPr lvl="2"/>
            <a:r>
              <a:rPr lang="en-US" altLang="en-US" dirty="0">
                <a:ea typeface="ＭＳ Ｐゴシック" charset="-128"/>
                <a:hlinkClick r:id="rId4"/>
              </a:rPr>
              <a:t>https://google.github.io/styleguide/pyguide.html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507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naming convention should I use for exceptions?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22" y="3048000"/>
            <a:ext cx="4002156" cy="2675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411480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007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dirty="0"/>
              <a:t>Lowercase, with words separated by underscores as necessary to improve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mixedCase</a:t>
            </a:r>
            <a:r>
              <a:rPr lang="en-US" altLang="en-US" dirty="0">
                <a:ea typeface="ＭＳ Ｐゴシック" charset="-128"/>
              </a:rPr>
              <a:t> is permitted if that is the prevailing style (some legacy pieces of Python used this style)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Easy habit to fall into</a:t>
            </a:r>
            <a:r>
              <a:rPr lang="is-IS" altLang="en-US" dirty="0">
                <a:ea typeface="ＭＳ Ｐゴシック" charset="-128"/>
              </a:rPr>
              <a:t>… Very common in style guides for other languages, e.g. R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If this is your thing, then be consistent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760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058282"/>
            <a:ext cx="5556250" cy="3697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1850" y="5925234"/>
            <a:ext cx="2905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https://goo.gl/o57K7g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7466" y="1219200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be consistent from day 1?</a:t>
            </a:r>
          </a:p>
        </p:txBody>
      </p:sp>
    </p:spTree>
    <p:extLst>
      <p:ext uri="{BB962C8B-B14F-4D97-AF65-F5344CB8AC3E}">
        <p14:creationId xmlns:p14="http://schemas.microsoft.com/office/powerpoint/2010/main" val="8676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50026"/>
            <a:ext cx="4876800" cy="3365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00" y="304800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55128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80293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76800" y="329964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76800" y="405457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76800" y="430622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455786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76800" y="480950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6800" y="506115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76800" y="531279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76800" y="556443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Programming Style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Functions</a:t>
            </a:r>
          </a:p>
          <a:p>
            <a:pPr lvl="1"/>
            <a:r>
              <a:rPr lang="en-US" altLang="en-US">
                <a:ea typeface="ＭＳ Ｐゴシック" charset="-128"/>
              </a:rPr>
              <a:t>Where units matter, append them…</a:t>
            </a:r>
          </a:p>
          <a:p>
            <a:pPr lvl="2"/>
            <a:r>
              <a:rPr lang="en-US" altLang="en-US">
                <a:ea typeface="ＭＳ Ｐゴシック" charset="-128"/>
              </a:rPr>
              <a:t>Variable names also</a:t>
            </a:r>
          </a:p>
          <a:p>
            <a:pPr lvl="2"/>
            <a:r>
              <a:rPr lang="en-US" altLang="en-US">
                <a:ea typeface="ＭＳ Ｐゴシック" charset="-128"/>
              </a:rPr>
              <a:t>Things go wrong…</a:t>
            </a:r>
          </a:p>
          <a:p>
            <a:pPr lvl="3"/>
            <a:r>
              <a:rPr lang="en-US" altLang="en-US">
                <a:ea typeface="ＭＳ Ｐゴシック" charset="-128"/>
              </a:rPr>
              <a:t>Mars Climate Orbiter</a:t>
            </a:r>
          </a:p>
        </p:txBody>
      </p:sp>
      <p:pic>
        <p:nvPicPr>
          <p:cNvPr id="8294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590800"/>
            <a:ext cx="33020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TextBox 3"/>
          <p:cNvSpPr txBox="1">
            <a:spLocks noChangeArrowheads="1"/>
          </p:cNvSpPr>
          <p:nvPr/>
        </p:nvSpPr>
        <p:spPr bwMode="auto">
          <a:xfrm>
            <a:off x="1362075" y="3911600"/>
            <a:ext cx="350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… on September 23, 1999, communication with the spacecraft was lost as the spacecraft went into orbital insertion, due to ground-based computer software which produced output in non-SI units of pound-seconds (lbf×s) instead of the metric units of newton-seconds (N×s) </a:t>
            </a:r>
            <a:r>
              <a:rPr lang="en-US" altLang="en-US" sz="1400" u="sng">
                <a:solidFill>
                  <a:srgbClr val="000000"/>
                </a:solidFill>
              </a:rPr>
              <a:t>specified in the contract between NASA and Lockheed</a:t>
            </a:r>
            <a:r>
              <a:rPr lang="en-US" altLang="en-US" sz="140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1400"/>
              <a:t>	 - Wikipedia</a:t>
            </a:r>
          </a:p>
        </p:txBody>
      </p:sp>
      <p:sp>
        <p:nvSpPr>
          <p:cNvPr id="82951" name="TextBox 4"/>
          <p:cNvSpPr txBox="1">
            <a:spLocks noChangeArrowheads="1"/>
          </p:cNvSpPr>
          <p:nvPr/>
        </p:nvSpPr>
        <p:spPr bwMode="auto">
          <a:xfrm>
            <a:off x="5422900" y="5588000"/>
            <a:ext cx="326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655.2 million dollar mistake!</a:t>
            </a:r>
          </a:p>
        </p:txBody>
      </p:sp>
    </p:spTree>
    <p:extLst>
      <p:ext uri="{BB962C8B-B14F-4D97-AF65-F5344CB8AC3E}">
        <p14:creationId xmlns:p14="http://schemas.microsoft.com/office/powerpoint/2010/main" val="2028873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Global variables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These shouldn’t be truly global, just global to a module’s namespace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variables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/ method arguments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All the above use lower case with words separated by underscores</a:t>
            </a:r>
          </a:p>
        </p:txBody>
      </p:sp>
    </p:spTree>
    <p:extLst>
      <p:ext uri="{BB962C8B-B14F-4D97-AF65-F5344CB8AC3E}">
        <p14:creationId xmlns:p14="http://schemas.microsoft.com/office/powerpoint/2010/main" val="1800843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What is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Some examples of where you might use constants?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Python has no specific capability for making a variable constant; all variables are </a:t>
            </a:r>
            <a:r>
              <a:rPr lang="en-US" altLang="en-US" dirty="0" err="1">
                <a:ea typeface="ＭＳ Ｐゴシック" charset="-128"/>
              </a:rPr>
              <a:t>reassignable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To indicate a variable is a constant, use all CAPS, e.g.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3962400"/>
            <a:ext cx="702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/>
              <a:t>6.0221409e+23           </a:t>
            </a:r>
            <a:r>
              <a:rPr lang="ro-RO" sz="2400" b="1" dirty="0"/>
              <a:t>6.67408 × 10</a:t>
            </a:r>
            <a:r>
              <a:rPr lang="ro-RO" sz="2400" b="1" baseline="30000" dirty="0"/>
              <a:t>-11</a:t>
            </a:r>
            <a:r>
              <a:rPr lang="ro-RO" sz="2400" b="1" dirty="0"/>
              <a:t> m</a:t>
            </a:r>
            <a:r>
              <a:rPr lang="ro-RO" sz="2400" b="1" baseline="30000" dirty="0"/>
              <a:t>3</a:t>
            </a:r>
            <a:r>
              <a:rPr lang="ro-RO" sz="2400" b="1" dirty="0"/>
              <a:t> kg</a:t>
            </a:r>
            <a:r>
              <a:rPr lang="ro-RO" sz="2400" b="1" baseline="30000" dirty="0"/>
              <a:t>-1</a:t>
            </a:r>
            <a:r>
              <a:rPr lang="ro-RO" sz="2400" b="1" dirty="0"/>
              <a:t> s</a:t>
            </a:r>
            <a:r>
              <a:rPr lang="ro-RO" sz="2400" b="1" baseline="30000" dirty="0"/>
              <a:t>-2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878013"/>
            <a:ext cx="8204200" cy="280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24" y="523527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Remember this ugly mess?  What could be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47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1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naming functions and variables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Be consistent about pluralization / type I</a:t>
            </a:r>
            <a:r>
              <a:rPr lang="en-US" altLang="en-US" dirty="0">
                <a:ea typeface="ＭＳ Ｐゴシック" charset="-128"/>
              </a:rPr>
              <a:t>d</a:t>
            </a:r>
            <a:r>
              <a:rPr lang="is-IS" altLang="en-US" dirty="0">
                <a:ea typeface="ＭＳ Ｐゴシック" charset="-128"/>
              </a:rPr>
              <a:t>s</a:t>
            </a: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r>
              <a:rPr lang="is-IS" altLang="en-US" dirty="0">
                <a:ea typeface="ＭＳ Ｐゴシック" charset="-128"/>
              </a:rPr>
              <a:t>Which do you prefer and why?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Given your choise for the above, what would I name a variable that contained a collection of times? </a:t>
            </a:r>
            <a:r>
              <a:rPr lang="en-US" altLang="en-US" dirty="0">
                <a:ea typeface="ＭＳ Ｐゴシック" charset="-128"/>
              </a:rPr>
              <a:t>U</a:t>
            </a:r>
            <a:r>
              <a:rPr lang="is-IS" altLang="en-US" dirty="0">
                <a:ea typeface="ＭＳ Ｐゴシック" charset="-128"/>
              </a:rPr>
              <a:t>sers?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149600"/>
            <a:ext cx="3467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There is a lot more detail in the PEP8 spec (on the syllabus)</a:t>
            </a:r>
            <a:r>
              <a:rPr lang="is-IS" altLang="en-US" dirty="0">
                <a:ea typeface="ＭＳ Ｐゴシック" charset="-128"/>
              </a:rPr>
              <a:t>… E.g.  Why is this not only bad style but potentially buggy?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657600"/>
            <a:ext cx="4495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Put some color in your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allow you to color your code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Sublime, Atom, vim, Visual Studio Code</a:t>
            </a:r>
            <a:endParaRPr lang="en-US" altLang="en-US" sz="2200" dirty="0">
              <a:latin typeface="Courier New" charset="0"/>
              <a:ea typeface="ＭＳ Ｐゴシック" charset="-128"/>
              <a:cs typeface="Courier New" charset="0"/>
            </a:endParaRPr>
          </a:p>
          <a:p>
            <a:pPr lvl="1"/>
            <a:r>
              <a:rPr lang="en-US" altLang="en-US" dirty="0">
                <a:latin typeface="+mj-lt"/>
                <a:ea typeface="ＭＳ Ｐゴシック" charset="-128"/>
                <a:cs typeface="Courier New" charset="0"/>
              </a:rPr>
              <a:t>Turn this ON if it isn’t already!</a:t>
            </a:r>
            <a:endParaRPr lang="en-US" altLang="en-US" dirty="0">
              <a:latin typeface="+mj-lt"/>
              <a:ea typeface="ＭＳ Ｐゴシック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C5C4-7BFE-444B-8878-EDC1FA6A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391174"/>
            <a:ext cx="8115300" cy="34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Correct version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11413"/>
            <a:ext cx="4064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Programming Recommendations</a:t>
            </a:r>
          </a:p>
          <a:p>
            <a:pPr lvl="1"/>
            <a:r>
              <a:rPr lang="en-US" dirty="0"/>
              <a:t>This section is highly recommended</a:t>
            </a:r>
          </a:p>
          <a:p>
            <a:pPr lvl="1"/>
            <a:r>
              <a:rPr lang="en-US" altLang="en-US" dirty="0">
                <a:ea typeface="ＭＳ Ｐゴシック" charset="-128"/>
                <a:hlinkClick r:id="rId3"/>
              </a:rPr>
              <a:t>https://www.python.org/dev/peps/pep-0008/#id46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Use ''.</a:t>
            </a:r>
            <a:r>
              <a:rPr lang="en-US" dirty="0" err="1"/>
              <a:t>startswith</a:t>
            </a:r>
            <a:r>
              <a:rPr lang="en-US" dirty="0"/>
              <a:t>() and ''.</a:t>
            </a:r>
            <a:r>
              <a:rPr lang="en-US" dirty="0" err="1"/>
              <a:t>endswith</a:t>
            </a:r>
            <a:r>
              <a:rPr lang="en-US" dirty="0"/>
              <a:t>() instead of string slicing to check for prefixes or suffixes.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For sequences, (strings, lists, tuples), use the fact that empty sequences are false.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495800"/>
            <a:ext cx="4038600" cy="27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868" y="4495800"/>
            <a:ext cx="36449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5807075"/>
            <a:ext cx="21209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868" y="5805905"/>
            <a:ext cx="2679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9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35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1415" y="2967335"/>
            <a:ext cx="4301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621490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Two types</a:t>
            </a:r>
          </a:p>
          <a:p>
            <a:pPr lvl="1"/>
            <a:r>
              <a:rPr lang="en-US" altLang="en-US">
                <a:ea typeface="ＭＳ Ｐゴシック" charset="-128"/>
              </a:rPr>
              <a:t>Code readers</a:t>
            </a:r>
          </a:p>
          <a:p>
            <a:pPr lvl="2"/>
            <a:r>
              <a:rPr lang="en-US" altLang="en-US">
                <a:ea typeface="ＭＳ Ｐゴシック" charset="-128"/>
              </a:rPr>
              <a:t>What the code is doing and why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  <a:p>
            <a:pPr lvl="3"/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Users</a:t>
            </a:r>
          </a:p>
          <a:p>
            <a:pPr lvl="2"/>
            <a:r>
              <a:rPr lang="en-US" altLang="en-US">
                <a:ea typeface="ＭＳ Ｐゴシック" charset="-128"/>
              </a:rPr>
              <a:t>How to use your code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</p:txBody>
      </p:sp>
      <p:sp>
        <p:nvSpPr>
          <p:cNvPr id="133125" name="TextBox 1"/>
          <p:cNvSpPr txBox="1">
            <a:spLocks noChangeArrowheads="1"/>
          </p:cNvSpPr>
          <p:nvPr/>
        </p:nvSpPr>
        <p:spPr bwMode="auto">
          <a:xfrm flipH="1">
            <a:off x="2971800" y="32258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Code comments</a:t>
            </a:r>
          </a:p>
        </p:txBody>
      </p:sp>
      <p:sp>
        <p:nvSpPr>
          <p:cNvPr id="133126" name="TextBox 6"/>
          <p:cNvSpPr txBox="1">
            <a:spLocks noChangeArrowheads="1"/>
          </p:cNvSpPr>
          <p:nvPr/>
        </p:nvSpPr>
        <p:spPr bwMode="auto">
          <a:xfrm flipH="1">
            <a:off x="3352800" y="48260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732654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.md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.md files are Markdown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Markdown is a lightweight text formatting language for producing mildly styled text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Ubiquitous (</a:t>
            </a:r>
            <a:r>
              <a:rPr lang="en-US" altLang="en-US" dirty="0" err="1">
                <a:ea typeface="ＭＳ Ｐゴシック" charset="-128"/>
              </a:rPr>
              <a:t>github.io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README.md</a:t>
            </a:r>
            <a:r>
              <a:rPr lang="en-US" altLang="en-US" dirty="0">
                <a:ea typeface="ＭＳ Ｐゴシック" charset="-128"/>
              </a:rPr>
              <a:t>, etc.)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 Google markdown editor browser</a:t>
            </a:r>
          </a:p>
          <a:p>
            <a:pPr lvl="2"/>
            <a:r>
              <a:rPr lang="en-US" altLang="en-US" dirty="0">
                <a:ea typeface="ＭＳ Ｐゴシック" charset="-128"/>
                <a:hlinkClick r:id="rId3"/>
              </a:rPr>
              <a:t>http://dillinger.io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444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926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Make the comments easy to read</a:t>
            </a:r>
          </a:p>
          <a:p>
            <a:pPr lvl="1"/>
            <a:r>
              <a:rPr lang="en-US" altLang="en-US">
                <a:ea typeface="ＭＳ Ｐゴシック" charset="-128"/>
              </a:rPr>
              <a:t>Write the comments in English</a:t>
            </a:r>
          </a:p>
          <a:p>
            <a:pPr lvl="1"/>
            <a:r>
              <a:rPr lang="en-US" altLang="en-US">
                <a:ea typeface="ＭＳ Ｐゴシック" charset="-128"/>
              </a:rPr>
              <a:t>Discuss the function parameters and results</a:t>
            </a: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pic>
        <p:nvPicPr>
          <p:cNvPr id="1392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868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546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Don’t comment bad code, rewrite it!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pPr lvl="1"/>
            <a:endParaRPr lang="en-US" altLang="en-US">
              <a:ea typeface="ＭＳ Ｐゴシック" charset="-128"/>
            </a:endParaRPr>
          </a:p>
          <a:p>
            <a:pPr lvl="1">
              <a:buFont typeface="Arial" charset="0"/>
              <a:buNone/>
            </a:pPr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Then comment it</a:t>
            </a:r>
          </a:p>
        </p:txBody>
      </p:sp>
      <p:pic>
        <p:nvPicPr>
          <p:cNvPr id="1413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52700"/>
            <a:ext cx="86106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62475"/>
            <a:ext cx="56769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Some languages have special function headers</a:t>
            </a:r>
          </a:p>
        </p:txBody>
      </p:sp>
    </p:spTree>
    <p:extLst>
      <p:ext uri="{BB962C8B-B14F-4D97-AF65-F5344CB8AC3E}">
        <p14:creationId xmlns:p14="http://schemas.microsoft.com/office/powerpoint/2010/main" val="18151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Inline comments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Comments inline with the code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Generally unnecessary (as above)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Inhibit readability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75" y="2895600"/>
            <a:ext cx="3530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What does your brain do when you see something like below?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A2CCA-FC24-4C85-9BFF-88182AD9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1179"/>
            <a:ext cx="9144000" cy="28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53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Wrong comments are bugs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updating code, don’t forget to update the comments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5146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9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insult the reader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If they are reading your code… they aren’t that dumb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Corollary: don’t comment every line!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743200"/>
            <a:ext cx="7175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6179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comment every line!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800"/>
            <a:ext cx="816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3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1699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should be sentences.  They should end with a period.  There should be a space between the # and the first word of a comment.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dirty="0"/>
              <a:t>You should use two spaces after a sentence-ending period. (Easy for those of a certain age)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352800"/>
            <a:ext cx="8547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0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String literal as the first statement in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Modules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Classes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charset="-128"/>
                <a:hlinkClick r:id="rId3"/>
              </a:rPr>
              <a:t>  https://www.python.org/dev/peps/pep-0257/</a:t>
            </a:r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4749800"/>
            <a:ext cx="8064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3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are triple quoted strings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kind of quotes to use?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can be processed by the </a:t>
            </a:r>
            <a:r>
              <a:rPr lang="en-US" altLang="en-US" i="1" dirty="0" err="1">
                <a:ea typeface="ＭＳ Ｐゴシック" charset="-128"/>
              </a:rPr>
              <a:t>docutils</a:t>
            </a:r>
            <a:r>
              <a:rPr lang="en-US" altLang="en-US" dirty="0">
                <a:ea typeface="ＭＳ Ｐゴシック" charset="-128"/>
              </a:rPr>
              <a:t> package into HTML, </a:t>
            </a:r>
            <a:r>
              <a:rPr lang="en-US" altLang="en-US" dirty="0" err="1">
                <a:ea typeface="ＭＳ Ｐゴシック" charset="-128"/>
              </a:rPr>
              <a:t>LaTeX</a:t>
            </a:r>
            <a:r>
              <a:rPr lang="en-US" altLang="en-US" dirty="0">
                <a:ea typeface="ＭＳ Ｐゴシック" charset="-128"/>
              </a:rPr>
              <a:t>, etc. for high quality code documentation (that makes you look smart).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should be phrases (end in period).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3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Multiline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 are more of the norm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16200"/>
            <a:ext cx="8458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6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scripts intended to be called from the command line, the </a:t>
            </a:r>
            <a:r>
              <a:rPr lang="en-US" altLang="en-US" dirty="0" err="1">
                <a:ea typeface="ＭＳ Ｐゴシック" charset="-128"/>
              </a:rPr>
              <a:t>docstring</a:t>
            </a:r>
            <a:r>
              <a:rPr lang="en-US" altLang="en-US" dirty="0">
                <a:ea typeface="ＭＳ Ｐゴシック" charset="-128"/>
              </a:rPr>
              <a:t> at the top of the file should be a usage message for the script.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505200"/>
            <a:ext cx="7708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53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modules and packages, </a:t>
            </a:r>
            <a:r>
              <a:rPr lang="en-US" dirty="0"/>
              <a:t>list the classes, exceptions and functions (and any other objects) that are exported by the module, with a one-line summary of each. 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Looking at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 and </a:t>
            </a:r>
            <a:r>
              <a:rPr lang="en-US" altLang="en-US" dirty="0" err="1">
                <a:ea typeface="ＭＳ Ｐゴシック" charset="-128"/>
              </a:rPr>
              <a:t>seaborn</a:t>
            </a:r>
            <a:r>
              <a:rPr lang="en-US" altLang="en-US" dirty="0">
                <a:ea typeface="ＭＳ Ｐゴシック" charset="-128"/>
              </a:rPr>
              <a:t> (as examples) this didn’t seem to be the norm.  However,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5285237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hlinkClick r:id="rId3"/>
              </a:rPr>
              <a:t>https://github.com/numpy/numpy/blob/master/numpy/__init__.py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2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ea typeface="ＭＳ Ｐゴシック" charset="-128"/>
              </a:rPr>
              <a:t>Most importantly</a:t>
            </a:r>
            <a:r>
              <a:rPr lang="is-IS" altLang="en-US" b="1" dirty="0">
                <a:ea typeface="ＭＳ Ｐゴシック" charset="-128"/>
              </a:rPr>
              <a:t>… </a:t>
            </a:r>
            <a:r>
              <a:rPr lang="is-IS" altLang="en-US" dirty="0">
                <a:ea typeface="ＭＳ Ｐゴシック" charset="-128"/>
              </a:rPr>
              <a:t>For functions and methods, </a:t>
            </a:r>
            <a:r>
              <a:rPr lang="en-US" dirty="0"/>
              <a:t>it should summarize its behavior and document its arguments, return value(s), </a:t>
            </a:r>
            <a:r>
              <a:rPr lang="en-US" dirty="0">
                <a:solidFill>
                  <a:srgbClr val="FF0000"/>
                </a:solidFill>
              </a:rPr>
              <a:t>side effects</a:t>
            </a:r>
            <a:r>
              <a:rPr lang="en-US" dirty="0"/>
              <a:t>, exceptions raised.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Example from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learn: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953000"/>
            <a:ext cx="8848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https://github.com/scikit-learn/scikit-learn/blob/master/sklearn/cluster/dbscan_.py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Your colors should never be set so that code comments are “diminished in value”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1026" name="Picture 2" descr="929 BEST Sad Panda IMAGES, STOCK PHOTOS &amp;amp; VECTORS | Adobe Stock">
            <a:extLst>
              <a:ext uri="{FF2B5EF4-FFF2-40B4-BE49-F238E27FC236}">
                <a16:creationId xmlns:a16="http://schemas.microsoft.com/office/drawing/2014/main" id="{9ED1EEAA-015A-469E-919B-623A8645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5436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5E80FB7-8297-4111-B874-03184B67793F}"/>
              </a:ext>
            </a:extLst>
          </p:cNvPr>
          <p:cNvSpPr/>
          <p:nvPr/>
        </p:nvSpPr>
        <p:spPr>
          <a:xfrm>
            <a:off x="4125951" y="3289610"/>
            <a:ext cx="2319454" cy="1382751"/>
          </a:xfrm>
          <a:prstGeom prst="wedgeRectCallout">
            <a:avLst>
              <a:gd name="adj1" fmla="val -77083"/>
              <a:gd name="adj2" fmla="val 294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one values my code comments.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I’m sad.</a:t>
            </a:r>
          </a:p>
        </p:txBody>
      </p:sp>
    </p:spTree>
    <p:extLst>
      <p:ext uri="{BB962C8B-B14F-4D97-AF65-F5344CB8AC3E}">
        <p14:creationId xmlns:p14="http://schemas.microsoft.com/office/powerpoint/2010/main" val="422998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Homework 4, in class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Clone your homework 3 submission</a:t>
            </a:r>
          </a:p>
          <a:p>
            <a:r>
              <a:rPr lang="en-US" altLang="en-US" dirty="0">
                <a:ea typeface="ＭＳ Ｐゴシック" charset="-128"/>
              </a:rPr>
              <a:t>Copy the *.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(only these files) to the hw4 submission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file (module docstrings)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function (function docstrings)</a:t>
            </a:r>
          </a:p>
          <a:p>
            <a:r>
              <a:rPr lang="en-US" altLang="en-US" dirty="0">
                <a:ea typeface="ＭＳ Ｐゴシック" charset="-128"/>
              </a:rPr>
              <a:t>Get a </a:t>
            </a:r>
            <a:r>
              <a:rPr lang="en-US" altLang="en-US" dirty="0" err="1"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score &gt; 8.0 (and save it)</a:t>
            </a:r>
          </a:p>
        </p:txBody>
      </p:sp>
    </p:spTree>
    <p:extLst>
      <p:ext uri="{BB962C8B-B14F-4D97-AF65-F5344CB8AC3E}">
        <p14:creationId xmlns:p14="http://schemas.microsoft.com/office/powerpoint/2010/main" val="125666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Python uses “whitespace” in its syntax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Four spaces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be set to convert a tab that you type to four spaces in the file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What about lines that wrap? Two options</a:t>
            </a:r>
            <a:r>
              <a:rPr lang="is-IS" altLang="en-US" dirty="0">
                <a:ea typeface="ＭＳ Ｐゴシック" charset="-128"/>
              </a:rPr>
              <a:t>…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Wrap and indent to opening of </a:t>
            </a:r>
            <a:r>
              <a:rPr lang="en-US" altLang="en-US" dirty="0" err="1">
                <a:ea typeface="ＭＳ Ｐゴシック" charset="-128"/>
              </a:rPr>
              <a:t>parens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Hanging indent (put nothing after </a:t>
            </a:r>
            <a:r>
              <a:rPr lang="en-US" altLang="en-US" dirty="0" err="1">
                <a:ea typeface="ＭＳ Ｐゴシック" charset="-128"/>
              </a:rPr>
              <a:t>parens</a:t>
            </a:r>
            <a:r>
              <a:rPr lang="en-US" altLang="en-US" dirty="0">
                <a:ea typeface="ＭＳ Ｐゴシック" charset="-128"/>
              </a:rPr>
              <a:t> and indent only once)</a:t>
            </a:r>
          </a:p>
        </p:txBody>
      </p:sp>
    </p:spTree>
    <p:extLst>
      <p:ext uri="{BB962C8B-B14F-4D97-AF65-F5344CB8AC3E}">
        <p14:creationId xmlns:p14="http://schemas.microsoft.com/office/powerpoint/2010/main" val="27616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362200"/>
            <a:ext cx="7759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16599</TotalTime>
  <Words>2420</Words>
  <Application>Microsoft Office PowerPoint</Application>
  <PresentationFormat>On-screen Show (4:3)</PresentationFormat>
  <Paragraphs>501</Paragraphs>
  <Slides>70</Slides>
  <Notes>66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Arial</vt:lpstr>
      <vt:lpstr>-apple-system</vt:lpstr>
      <vt:lpstr>Courier New</vt:lpstr>
      <vt:lpstr>Courier</vt:lpstr>
      <vt:lpstr>Office Theme</vt:lpstr>
      <vt:lpstr>Elements of Programming Style</vt:lpstr>
      <vt:lpstr>Programming Style</vt:lpstr>
      <vt:lpstr>Style</vt:lpstr>
      <vt:lpstr>Python Style</vt:lpstr>
      <vt:lpstr>Put some color in your style</vt:lpstr>
      <vt:lpstr>No, sorry! Those colors just don’t work together.</vt:lpstr>
      <vt:lpstr>No, sorry! Those colors just don’t work together.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Remember this mess?</vt:lpstr>
      <vt:lpstr>Tools for style checking</vt:lpstr>
      <vt:lpstr>Checking yourself out in the mirror</vt:lpstr>
      <vt:lpstr>Checking yourself out in the mirror</vt:lpstr>
      <vt:lpstr>Getting’ some style</vt:lpstr>
      <vt:lpstr>Ask a friend?</vt:lpstr>
      <vt:lpstr>Let’s play! </vt:lpstr>
      <vt:lpstr>Let’s play! </vt:lpstr>
      <vt:lpstr>PowerPoint Presentation</vt:lpstr>
      <vt:lpstr>Elements of 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Documentation</vt:lpstr>
      <vt:lpstr>Documentation</vt:lpstr>
      <vt:lpstr>Documentation</vt:lpstr>
      <vt:lpstr>Documentation</vt:lpstr>
      <vt:lpstr>Documentation</vt:lpstr>
      <vt:lpstr>Documentation / PEP8</vt:lpstr>
      <vt:lpstr>Documentation</vt:lpstr>
      <vt:lpstr>Documentation</vt:lpstr>
      <vt:lpstr>Documentation</vt:lpstr>
      <vt:lpstr>Documentation / PEP8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Homework 4, in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575</cp:revision>
  <dcterms:created xsi:type="dcterms:W3CDTF">2015-01-21T04:58:27Z</dcterms:created>
  <dcterms:modified xsi:type="dcterms:W3CDTF">2023-02-16T21:40:42Z</dcterms:modified>
</cp:coreProperties>
</file>